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24007" y="1735807"/>
            <a:ext cx="2711488" cy="242726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endParaRPr lang="pt-BR" sz="1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pt-BR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 </a:t>
            </a:r>
            <a:r>
              <a:rPr lang="pt-BR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 Semestral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 Social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onvoca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curso de inducción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Expediente del estudiante (carta de presentación, aceptación, solicitud, carta compromiso, </a:t>
            </a:r>
            <a:r>
              <a:rPr lang="es-MX" sz="1200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kardex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reporte de actividades).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Evaluaciones bimestrales del estudiante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 final, carta de terminación y reporte final </a:t>
            </a:r>
            <a:endParaRPr lang="en-U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endParaRPr lang="es-MX" sz="1200" b="1" dirty="0" smtClean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13518" y="1396501"/>
            <a:ext cx="1120820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660404" y="1358537"/>
            <a:ext cx="4391025" cy="43173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Papelería, oficina, teléfono, internet. 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285886" y="1009912"/>
            <a:ext cx="1140056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733002" y="2354584"/>
            <a:ext cx="4391025" cy="272538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realiza la platica de Inducción a estudiantes de sexto semestre en adelante por parte de la oficina de Servicio Social (</a:t>
            </a:r>
            <a:r>
              <a:rPr lang="es-MX" sz="1200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OSS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Abre el estudiante expediente y entregar documentos a la </a:t>
            </a:r>
            <a:r>
              <a:rPr lang="es-MX" sz="1200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OSS</a:t>
            </a:r>
            <a:endParaRPr lang="es-MX" sz="1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ntrega el estudiante evaluaciones bimestrales a </a:t>
            </a:r>
            <a:r>
              <a:rPr lang="es-MX" sz="1200" dirty="0" err="1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OSS</a:t>
            </a:r>
            <a:endParaRPr lang="es-MX" sz="1200" dirty="0" smtClean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 el estudiante  informe final, constancia de terminación                                                              y reporte final a </a:t>
            </a:r>
            <a:r>
              <a:rPr lang="es-MX" sz="1200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OSS</a:t>
            </a:r>
            <a:endParaRPr lang="es-MX" sz="1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Entregar al estudiante </a:t>
            </a: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constancia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terminación </a:t>
            </a: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 social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 </a:t>
            </a:r>
            <a:r>
              <a:rPr lang="es-MX" sz="1200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OSS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depto. De servicios escolares la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constancia de terminación de servicio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social, ultima evaluación  y acta de calificaciones.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325754" y="2018456"/>
            <a:ext cx="113204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660403" y="6122395"/>
            <a:ext cx="4391025" cy="41325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Lograr 800 estudiantes inscritos en servicio social en el año.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5087888" y="5787110"/>
            <a:ext cx="1485471" cy="33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377699" y="2068718"/>
            <a:ext cx="2442765" cy="223098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 smtClean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Constancia de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terminación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MX" sz="1200" dirty="0" smtClean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Servicio social al estudiante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Constancia de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terminación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</a:t>
            </a:r>
            <a:r>
              <a:rPr lang="es-MX" sz="1200" dirty="0" smtClean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dpto. de servicios escolares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Acta de calificación a depto. De servicios escolares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>
              <a:solidFill>
                <a:schemeClr val="tx1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0137255" y="1735807"/>
            <a:ext cx="923651" cy="3352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12363" y="4375133"/>
            <a:ext cx="2723131" cy="220648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 smtClean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Retraso en el proceso de abrir y cerrar expedientes.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Retraso en la elaboración de constancias de terminación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Retraso en la entregar calificaciones a S.E.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tener convenios vigentes de la Of. S.S.</a:t>
            </a: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995110" y="4640004"/>
            <a:ext cx="3038610" cy="194161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entregar en tiempo y forma la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constancia de terminación de servicio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al estudiante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entregar en tiempo y forma la constancia de terminación de servicio social al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depto. De servicios escolares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estudiante no podrá realizar residencias profesionales en tiempo y forma.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echa arriba y abajo 27"/>
          <p:cNvSpPr/>
          <p:nvPr/>
        </p:nvSpPr>
        <p:spPr>
          <a:xfrm>
            <a:off x="4566719" y="1813194"/>
            <a:ext cx="112019" cy="515797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29" name="Flecha arriba y abajo 28"/>
          <p:cNvSpPr/>
          <p:nvPr/>
        </p:nvSpPr>
        <p:spPr>
          <a:xfrm flipH="1">
            <a:off x="4566717" y="5105566"/>
            <a:ext cx="112020" cy="1016829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0" name="Flecha izquierda y derecha 29"/>
          <p:cNvSpPr/>
          <p:nvPr/>
        </p:nvSpPr>
        <p:spPr>
          <a:xfrm>
            <a:off x="8124027" y="2865509"/>
            <a:ext cx="1216152" cy="161784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1" name="Flecha derecha 30"/>
          <p:cNvSpPr/>
          <p:nvPr/>
        </p:nvSpPr>
        <p:spPr>
          <a:xfrm>
            <a:off x="3073016" y="3039322"/>
            <a:ext cx="636618" cy="14763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4" name="Documento 33"/>
          <p:cNvSpPr/>
          <p:nvPr/>
        </p:nvSpPr>
        <p:spPr>
          <a:xfrm>
            <a:off x="11002656" y="3926245"/>
            <a:ext cx="1059524" cy="543609"/>
          </a:xfrm>
          <a:prstGeom prst="flowChartDocument">
            <a:avLst/>
          </a:prstGeom>
          <a:solidFill>
            <a:schemeClr val="accent2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latin typeface="Arial Narrow" panose="020B0606020202030204" pitchFamily="34" charset="0"/>
              </a:rPr>
              <a:t>ITH-VI-PO-002-05</a:t>
            </a:r>
            <a:endParaRPr lang="es-MX" sz="1000" dirty="0">
              <a:latin typeface="Arial Narrow" panose="020B0606020202030204" pitchFamily="34" charset="0"/>
            </a:endParaRPr>
          </a:p>
        </p:txBody>
      </p:sp>
      <p:sp>
        <p:nvSpPr>
          <p:cNvPr id="35" name="Multidocumento 34"/>
          <p:cNvSpPr/>
          <p:nvPr/>
        </p:nvSpPr>
        <p:spPr>
          <a:xfrm>
            <a:off x="7315200" y="4580860"/>
            <a:ext cx="1561055" cy="1263680"/>
          </a:xfrm>
          <a:prstGeom prst="flowChartMultidocument">
            <a:avLst/>
          </a:prstGeom>
          <a:solidFill>
            <a:schemeClr val="accent2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latin typeface="Arial Narrow" panose="020B0606020202030204" pitchFamily="34" charset="0"/>
              </a:rPr>
              <a:t>ITH-VI-PO-002-01</a:t>
            </a:r>
          </a:p>
          <a:p>
            <a:pPr algn="ctr"/>
            <a:r>
              <a:rPr lang="es-MX" sz="1000" b="1" dirty="0" smtClean="0">
                <a:latin typeface="Arial Narrow" panose="020B0606020202030204" pitchFamily="34" charset="0"/>
              </a:rPr>
              <a:t>ITH-VI-PO-002-02</a:t>
            </a:r>
          </a:p>
          <a:p>
            <a:pPr algn="ctr"/>
            <a:r>
              <a:rPr lang="es-MX" sz="1000" b="1" dirty="0" smtClean="0">
                <a:latin typeface="Arial Narrow" panose="020B0606020202030204" pitchFamily="34" charset="0"/>
              </a:rPr>
              <a:t>ITH-VI-PO-002-03</a:t>
            </a:r>
          </a:p>
          <a:p>
            <a:pPr algn="ctr"/>
            <a:r>
              <a:rPr lang="es-MX" sz="1000" b="1" dirty="0" smtClean="0">
                <a:latin typeface="Arial Narrow" panose="020B0606020202030204" pitchFamily="34" charset="0"/>
              </a:rPr>
              <a:t>ITH-VI-PO-002-04</a:t>
            </a:r>
          </a:p>
          <a:p>
            <a:pPr algn="ctr"/>
            <a:r>
              <a:rPr lang="es-MX" sz="1000" b="1" dirty="0" smtClean="0">
                <a:latin typeface="Arial Narrow" panose="020B0606020202030204" pitchFamily="34" charset="0"/>
              </a:rPr>
              <a:t>ITH-VI-PO-002-06</a:t>
            </a:r>
          </a:p>
        </p:txBody>
      </p:sp>
      <p:sp>
        <p:nvSpPr>
          <p:cNvPr id="23" name="CustomShape 1"/>
          <p:cNvSpPr/>
          <p:nvPr/>
        </p:nvSpPr>
        <p:spPr>
          <a:xfrm>
            <a:off x="335360" y="116632"/>
            <a:ext cx="4752528" cy="93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DEPTO. GESTIÓN TECNOLÓGICA Y VINCULACIÓN</a:t>
            </a:r>
          </a:p>
          <a:p>
            <a:pPr>
              <a:lnSpc>
                <a:spcPct val="100000"/>
              </a:lnSpc>
            </a:pPr>
            <a:r>
              <a:rPr lang="es-ES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PROCEDIMIENTO SERVICIO </a:t>
            </a:r>
            <a:r>
              <a:rPr lang="es-ES" b="1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SOCIAL</a:t>
            </a:r>
          </a:p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CAJA NEGRA</a:t>
            </a:r>
            <a:endParaRPr lang="es-ES" sz="18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120336" y="293177"/>
            <a:ext cx="21980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Fecha de elaboración: 13 / febrero / 2019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9136537" y="539398"/>
            <a:ext cx="28023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Elaboró:</a:t>
            </a:r>
          </a:p>
          <a:p>
            <a:r>
              <a:rPr lang="es-MX" sz="1000" b="1" dirty="0" smtClean="0">
                <a:latin typeface="Arial Narrow" panose="020B0606020202030204" pitchFamily="34" charset="0"/>
              </a:rPr>
              <a:t>     </a:t>
            </a:r>
            <a:r>
              <a:rPr lang="es-MX" sz="1000" b="1" dirty="0" err="1">
                <a:latin typeface="Arial Narrow" panose="020B0606020202030204" pitchFamily="34" charset="0"/>
              </a:rPr>
              <a:t>M.A</a:t>
            </a:r>
            <a:r>
              <a:rPr lang="es-MX" sz="1000" b="1" dirty="0">
                <a:latin typeface="Arial Narrow" panose="020B0606020202030204" pitchFamily="34" charset="0"/>
              </a:rPr>
              <a:t>. Claudia Leticia Arias Guzmán</a:t>
            </a:r>
            <a:endParaRPr lang="es-MX" sz="1000" b="1" dirty="0" smtClean="0">
              <a:latin typeface="Arial Narrow" panose="020B0606020202030204" pitchFamily="34" charset="0"/>
            </a:endParaRPr>
          </a:p>
          <a:p>
            <a:r>
              <a:rPr lang="es-MX" sz="1000" b="1" dirty="0">
                <a:latin typeface="Arial Narrow" panose="020B0606020202030204" pitchFamily="34" charset="0"/>
              </a:rPr>
              <a:t> </a:t>
            </a:r>
            <a:r>
              <a:rPr lang="es-MX" sz="1000" b="1" dirty="0" smtClean="0">
                <a:latin typeface="Arial Narrow" panose="020B0606020202030204" pitchFamily="34" charset="0"/>
              </a:rPr>
              <a:t>    Jefa </a:t>
            </a:r>
            <a:r>
              <a:rPr lang="es-MX" sz="1000" b="1" dirty="0">
                <a:latin typeface="Arial Narrow" panose="020B0606020202030204" pitchFamily="34" charset="0"/>
              </a:rPr>
              <a:t>de </a:t>
            </a:r>
            <a:r>
              <a:rPr lang="es-MX" sz="1000" b="1" dirty="0" smtClean="0">
                <a:latin typeface="Arial Narrow" panose="020B0606020202030204" pitchFamily="34" charset="0"/>
              </a:rPr>
              <a:t>depto. Gestión Tecnológica y Vinculación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2257</TotalTime>
  <Words>315</Words>
  <Application>Microsoft Office PowerPoint</Application>
  <PresentationFormat>Panorámica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SERGIO TADEO LEYVA FIMBRES</cp:lastModifiedBy>
  <cp:revision>63</cp:revision>
  <cp:lastPrinted>2019-02-28T21:44:25Z</cp:lastPrinted>
  <dcterms:created xsi:type="dcterms:W3CDTF">2017-10-05T18:52:50Z</dcterms:created>
  <dcterms:modified xsi:type="dcterms:W3CDTF">2019-02-28T22:16:17Z</dcterms:modified>
</cp:coreProperties>
</file>